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97" r:id="rId2"/>
    <p:sldId id="349" r:id="rId3"/>
    <p:sldId id="394" r:id="rId4"/>
    <p:sldId id="395" r:id="rId5"/>
    <p:sldId id="582" r:id="rId6"/>
    <p:sldId id="397" r:id="rId7"/>
    <p:sldId id="447" r:id="rId8"/>
    <p:sldId id="400" r:id="rId9"/>
    <p:sldId id="401" r:id="rId10"/>
    <p:sldId id="402" r:id="rId11"/>
    <p:sldId id="299" r:id="rId12"/>
    <p:sldId id="350" r:id="rId13"/>
    <p:sldId id="383" r:id="rId14"/>
    <p:sldId id="384" r:id="rId15"/>
    <p:sldId id="385" r:id="rId16"/>
    <p:sldId id="387" r:id="rId17"/>
    <p:sldId id="388" r:id="rId18"/>
    <p:sldId id="389" r:id="rId19"/>
    <p:sldId id="391" r:id="rId20"/>
    <p:sldId id="390" r:id="rId21"/>
    <p:sldId id="448" r:id="rId22"/>
    <p:sldId id="449" r:id="rId23"/>
    <p:sldId id="405" r:id="rId24"/>
    <p:sldId id="386" r:id="rId25"/>
    <p:sldId id="414" r:id="rId26"/>
    <p:sldId id="451" r:id="rId27"/>
    <p:sldId id="415" r:id="rId28"/>
    <p:sldId id="416" r:id="rId29"/>
    <p:sldId id="274" r:id="rId30"/>
    <p:sldId id="356" r:id="rId31"/>
    <p:sldId id="357" r:id="rId32"/>
    <p:sldId id="417" r:id="rId33"/>
    <p:sldId id="419" r:id="rId34"/>
    <p:sldId id="422" r:id="rId35"/>
    <p:sldId id="428" r:id="rId36"/>
    <p:sldId id="429" r:id="rId37"/>
    <p:sldId id="453" r:id="rId38"/>
    <p:sldId id="432" r:id="rId39"/>
    <p:sldId id="438" r:id="rId40"/>
    <p:sldId id="454" r:id="rId41"/>
    <p:sldId id="459" r:id="rId42"/>
    <p:sldId id="457" r:id="rId43"/>
    <p:sldId id="46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2" autoAdjust="0"/>
    <p:restoredTop sz="94162" autoAdjust="0"/>
  </p:normalViewPr>
  <p:slideViewPr>
    <p:cSldViewPr snapToGrid="0">
      <p:cViewPr varScale="1">
        <p:scale>
          <a:sx n="124" d="100"/>
          <a:sy n="124" d="100"/>
        </p:scale>
        <p:origin x="12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1/25/24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1/25/24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1/25/24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2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1/25/24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126D8E-C529-2692-2E73-A2E59D7FD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E41A7FC-7935-CAA4-DB4D-AB27CC0F2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02990A0-6B47-7289-78AF-BA9B87C35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0B41523-98F7-B0F1-E4F5-D7B20E509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2C038C8-166E-F574-B47B-C88E121D8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B10EB9-B815-3147-4C78-0A774B800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AB45063-6F42-D778-8B90-65A0819B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1EA537C-C425-A014-9F3E-C261687F2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B6477B5-829B-B277-C153-08F874ED0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E397B81-A840-07BF-F056-8AF48B8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3426E5C-9379-D1C0-BCA3-0934A40D2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6FE8A72-FC36-2C17-E548-8CF5F4E73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4699AA-68E6-96AD-DB0A-440CE11BD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D7EC099-E780-95C7-5668-F7609A9B3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9EF99F9-0749-01B4-3289-129CBABF8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6C64F35-9B02-8D43-ADC7-4B85B8935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4D77140-3EE8-CBD1-8D91-4CA78A933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5A2C4C6-818C-DA48-97D2-8650FCDB8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71E6112-765D-D6C5-22BD-9BC5D3FE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AA009D2-F2C8-3700-B7A3-8E4EDA1C1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163528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Data Processing: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As part of your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course, most data sets are curated for you, but partitioning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3FA6C-EA8C-0585-520C-1BD12972CD81}"/>
              </a:ext>
            </a:extLst>
          </p:cNvPr>
          <p:cNvSpPr txBox="1"/>
          <p:nvPr/>
        </p:nvSpPr>
        <p:spPr>
          <a:xfrm>
            <a:off x="4772035" y="376144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You will learn regression, logistic regression, decision tree and random forest (time permitting).  You are expected to try all that are appropriate.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D26BB-AE62-0519-8D71-3D9D1EFB7C0D}"/>
              </a:ext>
            </a:extLst>
          </p:cNvPr>
          <p:cNvSpPr txBox="1"/>
          <p:nvPr/>
        </p:nvSpPr>
        <p:spPr>
          <a:xfrm>
            <a:off x="4714943" y="4579252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Many KPI, but in this intro class we will use Accuracy for classification and RMSE, MAPE for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F91AF-4F80-D4F7-2F6D-07C8D0EE6BA8}"/>
              </a:ext>
            </a:extLst>
          </p:cNvPr>
          <p:cNvSpPr/>
          <p:nvPr/>
        </p:nvSpPr>
        <p:spPr>
          <a:xfrm>
            <a:off x="4818151" y="3170468"/>
            <a:ext cx="3678148" cy="51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just use library(</a:t>
            </a:r>
            <a:r>
              <a:rPr lang="en-US" dirty="0" err="1"/>
              <a:t>vtreat</a:t>
            </a:r>
            <a:r>
              <a:rPr lang="en-US" dirty="0"/>
              <a:t>) for variable treatment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F71030-9D88-77AD-E7EC-8AD7818AA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C571412-90F7-DAF1-311A-EB83A1C91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43695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Inf replacement with mean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65465BB-00FC-6603-ACB9-436A886EA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84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C_newCar.R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7C2A5EA-3AF3-7C38-EFB1-89D3814C6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3494CFA-85FB-9E97-464F-D2DEAF0E4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645CC-E8C5-88A7-15B6-6E6E53D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8650" y="4738255"/>
            <a:ext cx="7201939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438" y="4380805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462751" y="2776451"/>
            <a:ext cx="583969" cy="173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08804-7A96-07D1-630F-07C0A76F4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0562D-E153-3B70-93D6-E2256BD2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40650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cxnSpLocks/>
            <a:stCxn id="16" idx="3"/>
            <a:endCxn id="13" idx="3"/>
          </p:cNvCxnSpPr>
          <p:nvPr/>
        </p:nvCxnSpPr>
        <p:spPr>
          <a:xfrm flipV="1">
            <a:off x="7614458" y="1961804"/>
            <a:ext cx="1213658" cy="2589342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2F833-6F45-A215-F044-03DC20293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611C6-5B36-197F-2B4D-0E127B1D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5" y="1247774"/>
            <a:ext cx="6324600" cy="52451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cxnSpLocks/>
            <a:stCxn id="11" idx="3"/>
            <a:endCxn id="13" idx="3"/>
          </p:cNvCxnSpPr>
          <p:nvPr/>
        </p:nvCxnSpPr>
        <p:spPr>
          <a:xfrm flipV="1">
            <a:off x="7614458" y="1853739"/>
            <a:ext cx="1213658" cy="2652004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39742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C4630-D2A8-E0A9-940B-473562AAD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AE6DDC1-BDBC-BD72-7D46-E9AAECFD2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8" y="3054927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C6AEA1-4BBC-C4CF-6AFE-160A51812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FEEA2A-5900-D144-E214-5F8A1E9F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3" y="4054253"/>
            <a:ext cx="7800784" cy="76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48CEA-A9A3-3771-9B12-CD9D70C5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2166048"/>
            <a:ext cx="7426491" cy="7307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 – 98 variables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 – 29 variables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58653" y="2285037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02069" y="4196294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FC4BB-5590-FD46-BECF-C5BE5267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D0A394D-5250-C030-DB2F-86E8C68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F4A4EC7-AFD4-14B7-BDDE-F4D13648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8AA6D31-4E3C-D0D7-DE20-8B9E7D5CC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F87193D-A297-4F76-BEF4-28CE5DA4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F137018-CE14-818E-A436-F98EFC431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071E9D1-2450-209D-8184-73D79E5C4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425B73B-CFD7-5115-A364-CA8BEB102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237D58A0-C1AE-3766-B48F-9FC7B7031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0A4C4F9-C457-915F-79F6-BDB0FA767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2A2A194-5813-F548-2FC0-05CAE2ABF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5209</TotalTime>
  <Words>2019</Words>
  <Application>Microsoft Macintosh PowerPoint</Application>
  <PresentationFormat>On-screen Show (4:3)</PresentationFormat>
  <Paragraphs>457</Paragraphs>
  <Slides>43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Consolas</vt:lpstr>
      <vt:lpstr>Franklin Gothic Book</vt:lpstr>
      <vt:lpstr>Open Sans</vt:lpstr>
      <vt:lpstr>Wingdings 2</vt:lpstr>
      <vt:lpstr>1_Office Theme</vt:lpstr>
      <vt:lpstr>think-cell Slide</vt:lpstr>
      <vt:lpstr>Regression</vt:lpstr>
      <vt:lpstr>Let’s Practice</vt:lpstr>
      <vt:lpstr>The Problem of Overfitting</vt:lpstr>
      <vt:lpstr>100% fit – not useful for new data</vt:lpstr>
      <vt:lpstr>Another view of overfitting to a problem…</vt:lpstr>
      <vt:lpstr>Minimize Overfitting - Partitioning</vt:lpstr>
      <vt:lpstr>Minimize Overfitting - Partitioning</vt:lpstr>
      <vt:lpstr>Best Practice </vt:lpstr>
      <vt:lpstr>Next Glass</vt:lpstr>
      <vt:lpstr>Let’s Practice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What’s really going on?</vt:lpstr>
      <vt:lpstr>So what is really going on?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Modeling Process</vt:lpstr>
      <vt:lpstr>Variable Treatment: library(vtreat)</vt:lpstr>
      <vt:lpstr>Vtreat adjusts data in many ways.</vt:lpstr>
      <vt:lpstr>Let’s practice.</vt:lpstr>
      <vt:lpstr>Regression is susceptible to multi-colinearity</vt:lpstr>
      <vt:lpstr>The Summary of the Fit</vt:lpstr>
      <vt:lpstr>The Summary of the Fit</vt:lpstr>
      <vt:lpstr>The Summary of the Fit</vt:lpstr>
      <vt:lpstr>Back to the script C</vt:lpstr>
      <vt:lpstr>Parsimonious Model</vt:lpstr>
      <vt:lpstr>Compare the two models</vt:lpstr>
      <vt:lpstr>Evaluating a Prediction Model</vt:lpstr>
      <vt:lpstr>RMSE</vt:lpstr>
      <vt:lpstr>RMSE</vt:lpstr>
      <vt:lpstr>Back to script C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277</cp:revision>
  <dcterms:created xsi:type="dcterms:W3CDTF">2018-05-23T17:24:59Z</dcterms:created>
  <dcterms:modified xsi:type="dcterms:W3CDTF">2024-01-25T19:43:34Z</dcterms:modified>
</cp:coreProperties>
</file>